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3"/>
  </p:notesMasterIdLst>
  <p:handoutMasterIdLst>
    <p:handoutMasterId r:id="rId24"/>
  </p:handoutMasterIdLst>
  <p:sldIdLst>
    <p:sldId id="269" r:id="rId3"/>
    <p:sldId id="270" r:id="rId4"/>
    <p:sldId id="286" r:id="rId5"/>
    <p:sldId id="287" r:id="rId6"/>
    <p:sldId id="291" r:id="rId7"/>
    <p:sldId id="274" r:id="rId8"/>
    <p:sldId id="281" r:id="rId9"/>
    <p:sldId id="275" r:id="rId10"/>
    <p:sldId id="276" r:id="rId11"/>
    <p:sldId id="290" r:id="rId12"/>
    <p:sldId id="288" r:id="rId13"/>
    <p:sldId id="289" r:id="rId14"/>
    <p:sldId id="277" r:id="rId15"/>
    <p:sldId id="279" r:id="rId16"/>
    <p:sldId id="278" r:id="rId17"/>
    <p:sldId id="282" r:id="rId18"/>
    <p:sldId id="280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6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E22-E98E-4F6B-977F-447F402EDE8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C7F4F-41CA-4B09-9309-82952A67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AA3D-838A-4524-93AE-BB6F4B6FC72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5297-9661-4111-AC4D-7C1869DF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DBBA-1787-4CE6-B7BF-1BA9AA2D12C8}" type="datetimeFigureOut">
              <a:rPr lang="en-US" smtClean="0"/>
              <a:pPr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B8604-3E91-4806-A5CC-428F0C480F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5" y="2193929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5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9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DBBA-1787-4CE6-B7BF-1BA9AA2D12C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3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openxmlformats.org/officeDocument/2006/relationships/audio" Target="NULL" TargetMode="External"/><Relationship Id="rId2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oups.google.com/forum/?fromgroups#!forum/azor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ootsweb.ancestry.com/~azrwg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ootsweb.ancestry.com/~azrwgw/HowTo_Part_3a.html#readi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nslate.google.com/" TargetMode="External"/><Relationship Id="rId3" Type="http://schemas.openxmlformats.org/officeDocument/2006/relationships/hyperlink" Target="http://www.bing.com/translato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ugueseancestry.com/" TargetMode="External"/><Relationship Id="rId4" Type="http://schemas.openxmlformats.org/officeDocument/2006/relationships/hyperlink" Target="http://www.dholmes.com/rocha1.html" TargetMode="External"/><Relationship Id="rId5" Type="http://schemas.openxmlformats.org/officeDocument/2006/relationships/hyperlink" Target="http://www.lusaweb.com/Home/tabid/36/Default.aspx" TargetMode="External"/><Relationship Id="rId6" Type="http://schemas.openxmlformats.org/officeDocument/2006/relationships/hyperlink" Target="https://www.familytreedna.com/public/Azor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eall.net/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ndislist.com/portugal/" TargetMode="External"/><Relationship Id="rId4" Type="http://schemas.openxmlformats.org/officeDocument/2006/relationships/hyperlink" Target="https://www.scribd.com/collections/4254114/Nobiliario-de-Familias-de-Portu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.umassd.edu/paa/portuguese-american-digital-newspaper-collec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hp.ics.uminho.pt/genealogia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ulturacores.azores.gov.pt/ig/registos/Default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mbo.pt/d/acor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6223"/>
            <a:ext cx="9144000" cy="911579"/>
          </a:xfrm>
        </p:spPr>
        <p:txBody>
          <a:bodyPr/>
          <a:lstStyle/>
          <a:p>
            <a:r>
              <a:rPr lang="en-US" dirty="0" smtClean="0"/>
              <a:t>Diane </a:t>
            </a:r>
            <a:r>
              <a:rPr lang="en-US" dirty="0" smtClean="0"/>
              <a:t>George</a:t>
            </a:r>
            <a:br>
              <a:rPr lang="en-US" dirty="0" smtClean="0"/>
            </a:br>
            <a:r>
              <a:rPr lang="en-US" dirty="0" smtClean="0"/>
              <a:t>April,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535" y="1041400"/>
            <a:ext cx="10442223" cy="2387600"/>
          </a:xfrm>
        </p:spPr>
        <p:txBody>
          <a:bodyPr/>
          <a:lstStyle/>
          <a:p>
            <a:r>
              <a:rPr lang="en-US" dirty="0" smtClean="0"/>
              <a:t>Azores Genealogy </a:t>
            </a:r>
            <a:br>
              <a:rPr lang="en-US" dirty="0" smtClean="0"/>
            </a:br>
            <a:r>
              <a:rPr lang="en-US" dirty="0" smtClean="0"/>
              <a:t>Research Resources</a:t>
            </a:r>
            <a:endParaRPr lang="en-US" dirty="0"/>
          </a:p>
        </p:txBody>
      </p:sp>
      <p:pic>
        <p:nvPicPr>
          <p:cNvPr id="4" name="AmaliaRodrigues-TudoIstoEF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1" end="155793"/>
                  <p14:fade out="1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7" y="31845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as much information as possible with dates and places.</a:t>
            </a:r>
          </a:p>
          <a:p>
            <a:r>
              <a:rPr lang="en-US" dirty="0" smtClean="0"/>
              <a:t>Use the CCA site (</a:t>
            </a:r>
            <a:r>
              <a:rPr lang="en-US" dirty="0" err="1" smtClean="0"/>
              <a:t>Tombo</a:t>
            </a:r>
            <a:r>
              <a:rPr lang="en-US" dirty="0" smtClean="0"/>
              <a:t>).</a:t>
            </a:r>
          </a:p>
          <a:p>
            <a:r>
              <a:rPr lang="en-US" dirty="0" smtClean="0"/>
              <a:t>Narrow the search with date information if possible, then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4800" dirty="0"/>
              <a:t>Search record by record.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Ancestors from Other Islands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8" y="1562416"/>
            <a:ext cx="6256388" cy="46448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Baptism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77510" y="1913759"/>
            <a:ext cx="6858000" cy="2387600"/>
          </a:xfrm>
        </p:spPr>
        <p:txBody>
          <a:bodyPr/>
          <a:lstStyle/>
          <a:p>
            <a:r>
              <a:rPr lang="en-US" dirty="0" smtClean="0"/>
              <a:t>Help Reading the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help each other with transcriptions of church records.</a:t>
            </a:r>
          </a:p>
          <a:p>
            <a:r>
              <a:rPr lang="en-US" dirty="0" smtClean="0"/>
              <a:t>Share information about ancestors, history and culture.</a:t>
            </a:r>
          </a:p>
          <a:p>
            <a:r>
              <a:rPr lang="en-US" dirty="0" smtClean="0"/>
              <a:t>Help with travel information.</a:t>
            </a:r>
          </a:p>
          <a:p>
            <a:r>
              <a:rPr lang="en-US" dirty="0" smtClean="0"/>
              <a:t>Find the group by going to Google. Search for Azores Genealogy group or use the link. </a:t>
            </a:r>
          </a:p>
          <a:p>
            <a:r>
              <a:rPr lang="en-US" dirty="0" smtClean="0"/>
              <a:t>Join the group to receive messages.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000" u="sng" dirty="0">
                <a:hlinkClick r:id="rId2"/>
              </a:rPr>
              <a:t>https://groups.google.com/forum/?fromgroups#!forum/azores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Azores Genealogy Google Group</a:t>
            </a:r>
          </a:p>
        </p:txBody>
      </p:sp>
    </p:spTree>
    <p:extLst>
      <p:ext uri="{BB962C8B-B14F-4D97-AF65-F5344CB8AC3E}">
        <p14:creationId xmlns:p14="http://schemas.microsoft.com/office/powerpoint/2010/main" val="16386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630" y="2193487"/>
            <a:ext cx="7886700" cy="4351338"/>
          </a:xfrm>
        </p:spPr>
        <p:txBody>
          <a:bodyPr/>
          <a:lstStyle/>
          <a:p>
            <a:r>
              <a:rPr lang="en-US" dirty="0" smtClean="0"/>
              <a:t>Collection of Resources for researching</a:t>
            </a:r>
          </a:p>
          <a:p>
            <a:r>
              <a:rPr lang="en-US" dirty="0" smtClean="0"/>
              <a:t>Links to articles on reading records</a:t>
            </a:r>
          </a:p>
          <a:p>
            <a:r>
              <a:rPr lang="en-US" dirty="0" smtClean="0"/>
              <a:t>Historical and geographical context information</a:t>
            </a:r>
          </a:p>
          <a:p>
            <a:r>
              <a:rPr lang="en-US" dirty="0" smtClean="0"/>
              <a:t>Photos</a:t>
            </a:r>
          </a:p>
          <a:p>
            <a:r>
              <a:rPr lang="en-US" dirty="0" smtClean="0"/>
              <a:t>Forum to query others about ancestors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http://</a:t>
            </a:r>
            <a:r>
              <a:rPr lang="en-US" sz="3200" u="sng" dirty="0">
                <a:hlinkClick r:id="rId2"/>
              </a:rPr>
              <a:t>www.rootsweb.ancestry.com</a:t>
            </a:r>
            <a:r>
              <a:rPr lang="en-US" u="sng" dirty="0">
                <a:hlinkClick r:id="rId2"/>
              </a:rPr>
              <a:t>/~azrwgw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1630" y="365127"/>
            <a:ext cx="8284122" cy="1726433"/>
          </a:xfrm>
        </p:spPr>
        <p:txBody>
          <a:bodyPr/>
          <a:lstStyle/>
          <a:p>
            <a:r>
              <a:rPr lang="pt-PT" dirty="0"/>
              <a:t>Azores Genealogy </a:t>
            </a:r>
            <a:r>
              <a:rPr lang="pt-PT" dirty="0" smtClean="0"/>
              <a:t>Resources-</a:t>
            </a:r>
            <a:br>
              <a:rPr lang="pt-PT" dirty="0" smtClean="0"/>
            </a:br>
            <a:r>
              <a:rPr lang="pt-PT" dirty="0" smtClean="0"/>
              <a:t>Rootsweb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Azores Rootsweb site:</a:t>
            </a:r>
          </a:p>
          <a:p>
            <a:pPr marL="0" indent="0">
              <a:buNone/>
            </a:pPr>
            <a:endParaRPr lang="pt-PT" dirty="0" smtClean="0"/>
          </a:p>
          <a:p>
            <a:pPr lvl="1"/>
            <a:r>
              <a:rPr lang="pt-PT" sz="2800" dirty="0"/>
              <a:t>Includes sample images to review</a:t>
            </a:r>
          </a:p>
          <a:p>
            <a:pPr lvl="1"/>
            <a:r>
              <a:rPr lang="pt-PT" sz="2800" dirty="0"/>
              <a:t>Includes translations of the samples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http://www.rootsweb.ancestry.com/~azrwgw/HowTo_Part_3a.html#reading</a:t>
            </a:r>
            <a:endParaRPr lang="en-US" dirty="0"/>
          </a:p>
          <a:p>
            <a:pPr marL="0" indent="0">
              <a:buNone/>
            </a:pPr>
            <a:endParaRPr lang="pt-P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Reading Portuguese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FamilySearch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Lessons </a:t>
            </a:r>
            <a:r>
              <a:rPr lang="en-US" dirty="0"/>
              <a:t>include interactive </a:t>
            </a:r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Word Lists</a:t>
            </a:r>
          </a:p>
          <a:p>
            <a:pPr lvl="1"/>
            <a:r>
              <a:rPr lang="en-US" dirty="0" smtClean="0"/>
              <a:t>Month and day lists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>
                <a:hlinkClick r:id="rId2" invalidUrl="https://familysearch.org/learningcenter/results.html?q=*&amp;fq=place:&quot;Portugal&quot;"/>
              </a:rPr>
              <a:t>https://familysearch.org/learningcenter/results.html?q=*&amp;fq=place%3A%22Portugal%22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Reading Portuguese Records</a:t>
            </a:r>
          </a:p>
        </p:txBody>
      </p:sp>
    </p:spTree>
    <p:extLst>
      <p:ext uri="{BB962C8B-B14F-4D97-AF65-F5344CB8AC3E}">
        <p14:creationId xmlns:p14="http://schemas.microsoft.com/office/powerpoint/2010/main" val="16885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Translate -- </a:t>
            </a:r>
            <a:r>
              <a:rPr lang="en-US" dirty="0" smtClean="0">
                <a:hlinkClick r:id="rId2"/>
              </a:rPr>
              <a:t>http://translate.google.com</a:t>
            </a:r>
            <a:endParaRPr lang="en-US" dirty="0" smtClean="0"/>
          </a:p>
          <a:p>
            <a:r>
              <a:rPr lang="en-US" dirty="0" smtClean="0"/>
              <a:t>Bing Translator </a:t>
            </a:r>
            <a:r>
              <a:rPr lang="en-US" dirty="0"/>
              <a:t>-- </a:t>
            </a:r>
            <a:r>
              <a:rPr lang="en-US" dirty="0">
                <a:hlinkClick r:id="rId3"/>
              </a:rPr>
              <a:t>http://www.bing.com/translator/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Paste text from a document to translate it</a:t>
            </a:r>
          </a:p>
          <a:p>
            <a:pPr lvl="1"/>
            <a:r>
              <a:rPr lang="en-US" dirty="0" smtClean="0"/>
              <a:t>Paste a URL to translate the entire web page</a:t>
            </a:r>
            <a:endParaRPr lang="en-US" dirty="0"/>
          </a:p>
          <a:p>
            <a:pPr lvl="1"/>
            <a:r>
              <a:rPr lang="en-US" dirty="0" smtClean="0"/>
              <a:t>Be sure to review the translation before using</a:t>
            </a:r>
          </a:p>
          <a:p>
            <a:pPr lvl="1"/>
            <a:r>
              <a:rPr lang="en-US" dirty="0" smtClean="0"/>
              <a:t>Names get translated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PT" b="1" dirty="0" smtClean="0"/>
              <a:t>Geneall</a:t>
            </a:r>
            <a:r>
              <a:rPr lang="pt-PT" b="1" dirty="0"/>
              <a:t> Portal of Genealogy--</a:t>
            </a:r>
            <a:r>
              <a:rPr lang="en-US" u="sng" dirty="0">
                <a:hlinkClick r:id="rId2"/>
              </a:rPr>
              <a:t>http://geneall.net/en/</a:t>
            </a:r>
            <a:endParaRPr lang="en-US" dirty="0"/>
          </a:p>
          <a:p>
            <a:pPr lvl="0"/>
            <a:r>
              <a:rPr lang="en-US" b="1" dirty="0"/>
              <a:t>Portuguese Roots Database--</a:t>
            </a:r>
            <a:r>
              <a:rPr lang="en-US" u="sng" dirty="0">
                <a:hlinkClick r:id="rId3"/>
              </a:rPr>
              <a:t>http://www.portugueseancestry.com/</a:t>
            </a:r>
            <a:endParaRPr lang="en-US" dirty="0"/>
          </a:p>
          <a:p>
            <a:pPr lvl="0"/>
            <a:r>
              <a:rPr lang="pt-PT" b="1" dirty="0"/>
              <a:t>Portuguese </a:t>
            </a:r>
            <a:r>
              <a:rPr lang="pt-PT" b="1" dirty="0" smtClean="0"/>
              <a:t>Genealogy-</a:t>
            </a:r>
            <a:r>
              <a:rPr lang="pt-PT" b="1" dirty="0"/>
              <a:t>-Doug Holmes </a:t>
            </a:r>
            <a:r>
              <a:rPr lang="pt-PT" b="1" dirty="0" smtClean="0"/>
              <a:t>website--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://www.dholmes.com/rocha1.html</a:t>
            </a:r>
            <a:endParaRPr lang="en-US" dirty="0"/>
          </a:p>
          <a:p>
            <a:pPr lvl="0"/>
            <a:r>
              <a:rPr lang="en-US" b="1" dirty="0" err="1"/>
              <a:t>LusaWeb</a:t>
            </a:r>
            <a:r>
              <a:rPr lang="en-US" b="1" dirty="0"/>
              <a:t>--</a:t>
            </a:r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www.lusaweb.com/Home/tabid/36/Default.aspx</a:t>
            </a:r>
            <a:endParaRPr lang="en-US" u="sng" dirty="0" smtClean="0"/>
          </a:p>
          <a:p>
            <a:r>
              <a:rPr lang="en-US" b="1" dirty="0"/>
              <a:t>Family Tree DNA Azores Project--</a:t>
            </a:r>
            <a:r>
              <a:rPr lang="en-US" u="sng" dirty="0">
                <a:hlinkClick r:id="rId6"/>
              </a:rPr>
              <a:t>https://www.familytreedna.com/public/Azores/</a:t>
            </a:r>
            <a:endParaRPr lang="en-US" dirty="0"/>
          </a:p>
          <a:p>
            <a:pPr lvl="0"/>
            <a:endParaRPr lang="en-US" u="sng" dirty="0" smtClean="0"/>
          </a:p>
          <a:p>
            <a:pPr lvl="0"/>
            <a:endParaRPr lang="en-US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Portuguese </a:t>
            </a:r>
            <a:r>
              <a:rPr lang="en-US" b="1" dirty="0"/>
              <a:t>Language Newspapers in the </a:t>
            </a:r>
            <a:r>
              <a:rPr lang="en-US" b="1" dirty="0" smtClean="0"/>
              <a:t>US--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www.lib.umassd.edu/paa/portuguese-american-digital-newspaper-collections</a:t>
            </a:r>
            <a:endParaRPr lang="en-US" u="sng" dirty="0" smtClean="0"/>
          </a:p>
          <a:p>
            <a:pPr lvl="0"/>
            <a:r>
              <a:rPr lang="en-US" b="1" dirty="0" smtClean="0"/>
              <a:t>Cyndi’s </a:t>
            </a:r>
            <a:r>
              <a:rPr lang="en-US" b="1" dirty="0"/>
              <a:t>List--</a:t>
            </a:r>
            <a:r>
              <a:rPr lang="en-US" u="sng" dirty="0">
                <a:hlinkClick r:id="rId3"/>
              </a:rPr>
              <a:t>http://www.cyndislist.com/portugal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pPr lvl="0"/>
            <a:r>
              <a:rPr lang="en-US" b="1" dirty="0" err="1"/>
              <a:t>Nobiliário</a:t>
            </a:r>
            <a:r>
              <a:rPr lang="en-US" b="1" dirty="0"/>
              <a:t> de </a:t>
            </a:r>
            <a:r>
              <a:rPr lang="en-US" b="1" dirty="0" err="1"/>
              <a:t>Familias</a:t>
            </a:r>
            <a:r>
              <a:rPr lang="en-US" b="1" dirty="0"/>
              <a:t> de Portugal--</a:t>
            </a:r>
            <a:r>
              <a:rPr lang="en-US" u="sng" dirty="0">
                <a:hlinkClick r:id="rId4"/>
              </a:rPr>
              <a:t>https://www.scribd.com/collections/4254114/Nobiliario-de-Familias-de-Portugal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5557" y="2344917"/>
            <a:ext cx="9378244" cy="2791531"/>
          </a:xfrm>
        </p:spPr>
        <p:txBody>
          <a:bodyPr numCol="2" spcCol="457200">
            <a:normAutofit/>
          </a:bodyPr>
          <a:lstStyle/>
          <a:p>
            <a:pPr lvl="0"/>
            <a:r>
              <a:rPr lang="en-US" dirty="0" err="1"/>
              <a:t>Corvo</a:t>
            </a:r>
            <a:endParaRPr lang="en-US" dirty="0"/>
          </a:p>
          <a:p>
            <a:r>
              <a:rPr lang="en-US" dirty="0" smtClean="0"/>
              <a:t>Faial</a:t>
            </a:r>
            <a:endParaRPr lang="en-US" dirty="0"/>
          </a:p>
          <a:p>
            <a:r>
              <a:rPr lang="en-US" dirty="0"/>
              <a:t>Flores</a:t>
            </a:r>
          </a:p>
          <a:p>
            <a:r>
              <a:rPr lang="en-US" dirty="0" err="1"/>
              <a:t>Graciosa</a:t>
            </a:r>
            <a:endParaRPr lang="en-US" dirty="0"/>
          </a:p>
          <a:p>
            <a:r>
              <a:rPr lang="en-US" dirty="0"/>
              <a:t>Pico</a:t>
            </a:r>
          </a:p>
          <a:p>
            <a:r>
              <a:rPr lang="en-US" dirty="0"/>
              <a:t>São Jorge</a:t>
            </a:r>
          </a:p>
          <a:p>
            <a:r>
              <a:rPr lang="en-US" dirty="0" smtClean="0"/>
              <a:t>São Miguel</a:t>
            </a:r>
          </a:p>
          <a:p>
            <a:pPr lvl="0"/>
            <a:r>
              <a:rPr lang="en-US" dirty="0" smtClean="0"/>
              <a:t>Santa </a:t>
            </a:r>
            <a:r>
              <a:rPr lang="en-US" dirty="0"/>
              <a:t>Maria</a:t>
            </a:r>
          </a:p>
          <a:p>
            <a:r>
              <a:rPr lang="en-US" dirty="0" smtClean="0"/>
              <a:t>Terceira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Islands of the Azores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/>
              <a:t>Feliz</a:t>
            </a:r>
            <a:r>
              <a:rPr lang="en-US" sz="6600" dirty="0"/>
              <a:t> </a:t>
            </a:r>
            <a:r>
              <a:rPr lang="en-US" sz="6600" dirty="0" err="1"/>
              <a:t>Pesquisa</a:t>
            </a:r>
            <a:r>
              <a:rPr lang="en-US" sz="6600" dirty="0"/>
              <a:t>!</a:t>
            </a:r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3600" dirty="0"/>
              <a:t>(Happy Searching-At least that’s what Google Translator says it means) </a:t>
            </a:r>
          </a:p>
        </p:txBody>
      </p:sp>
    </p:spTree>
    <p:extLst>
      <p:ext uri="{BB962C8B-B14F-4D97-AF65-F5344CB8AC3E}">
        <p14:creationId xmlns:p14="http://schemas.microsoft.com/office/powerpoint/2010/main" val="31244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Azores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45" y="1027908"/>
            <a:ext cx="4184263" cy="45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9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the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Wives do not take husbands’ surnames.</a:t>
            </a:r>
          </a:p>
          <a:p>
            <a:r>
              <a:rPr lang="en-US" dirty="0" smtClean="0"/>
              <a:t>Children are not given a surname at birth.</a:t>
            </a:r>
          </a:p>
          <a:p>
            <a:r>
              <a:rPr lang="en-US" dirty="0" smtClean="0"/>
              <a:t>Children do not necessarily use the surnames of either parent.</a:t>
            </a:r>
          </a:p>
          <a:p>
            <a:r>
              <a:rPr lang="en-US" dirty="0" smtClean="0"/>
              <a:t>Surnames appear in marriage or death records.</a:t>
            </a:r>
          </a:p>
          <a:p>
            <a:r>
              <a:rPr lang="en-US" dirty="0" smtClean="0"/>
              <a:t>Birthdates tend to be flexible.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compiled from church records for Pico, Faial</a:t>
            </a:r>
            <a:r>
              <a:rPr lang="en-US" dirty="0"/>
              <a:t> </a:t>
            </a:r>
            <a:r>
              <a:rPr lang="en-US" dirty="0" smtClean="0"/>
              <a:t>and São Jorge.</a:t>
            </a:r>
          </a:p>
          <a:p>
            <a:r>
              <a:rPr lang="en-US" dirty="0" smtClean="0"/>
              <a:t>Often referred to as “NEPS.”</a:t>
            </a:r>
          </a:p>
          <a:p>
            <a:r>
              <a:rPr lang="en-US" dirty="0" smtClean="0"/>
              <a:t>Search by island and “</a:t>
            </a:r>
            <a:r>
              <a:rPr lang="en-US" dirty="0" err="1" smtClean="0"/>
              <a:t>frequesia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View in English by clicking on the British flag icon.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http://www.ghp.ics.uminho.pt/genealogias.html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CITCEM-University of Minho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does not include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Individuals are linked to each other.</a:t>
            </a:r>
          </a:p>
          <a:p>
            <a:r>
              <a:rPr lang="en-US" dirty="0" smtClean="0"/>
              <a:t>Generates ancestor and descendant reports.</a:t>
            </a:r>
          </a:p>
          <a:p>
            <a:r>
              <a:rPr lang="en-US" dirty="0" smtClean="0"/>
              <a:t>There are mistakes!</a:t>
            </a:r>
          </a:p>
          <a:p>
            <a:r>
              <a:rPr lang="en-US" dirty="0" smtClean="0"/>
              <a:t>Use the data as a starting point, but verify with other sources.</a:t>
            </a:r>
          </a:p>
          <a:p>
            <a:r>
              <a:rPr lang="en-US" dirty="0" smtClean="0"/>
              <a:t>Names are converted to modern spellings.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CITCEM-University of Minho</a:t>
            </a:r>
          </a:p>
        </p:txBody>
      </p:sp>
    </p:spTree>
    <p:extLst>
      <p:ext uri="{BB962C8B-B14F-4D97-AF65-F5344CB8AC3E}">
        <p14:creationId xmlns:p14="http://schemas.microsoft.com/office/powerpoint/2010/main" val="38562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2651" y="1975945"/>
            <a:ext cx="8105447" cy="4201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Referred to as “CCA.”</a:t>
            </a:r>
          </a:p>
          <a:p>
            <a:r>
              <a:rPr lang="en-US" dirty="0" smtClean="0"/>
              <a:t>Digitized images of baptism, marriage, death and passport records.</a:t>
            </a:r>
          </a:p>
          <a:p>
            <a:r>
              <a:rPr lang="en-US" dirty="0" smtClean="0"/>
              <a:t>Records are not indexed, but are grouped by type and years.</a:t>
            </a:r>
          </a:p>
          <a:p>
            <a:r>
              <a:rPr lang="en-US" dirty="0" smtClean="0"/>
              <a:t>Data is not yet complete.</a:t>
            </a:r>
          </a:p>
          <a:p>
            <a:r>
              <a:rPr lang="en-US" dirty="0" smtClean="0"/>
              <a:t>Documents are handwritten in Portuguese.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u="sng" dirty="0">
                <a:hlinkClick r:id="rId2"/>
              </a:rPr>
              <a:t>http://www.culturacores.azores.gov.pt/ig/registos/Default.aspx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Centro De </a:t>
            </a:r>
            <a:r>
              <a:rPr lang="en-US" dirty="0" err="1"/>
              <a:t>Conhecimento</a:t>
            </a:r>
            <a:r>
              <a:rPr lang="en-US" dirty="0"/>
              <a:t> Dos </a:t>
            </a:r>
            <a:r>
              <a:rPr lang="en-US" dirty="0" err="1"/>
              <a:t>Açores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organized site of links to the CCA database.</a:t>
            </a:r>
          </a:p>
          <a:p>
            <a:r>
              <a:rPr lang="en-US" dirty="0" smtClean="0"/>
              <a:t>Makes searching for the records easier and quicker.</a:t>
            </a:r>
          </a:p>
          <a:p>
            <a:r>
              <a:rPr lang="en-US" dirty="0" smtClean="0"/>
              <a:t>Has a link that translates the web site pages.</a:t>
            </a:r>
          </a:p>
          <a:p>
            <a:r>
              <a:rPr lang="en-US" dirty="0" smtClean="0"/>
              <a:t>Also has some links to help with your research.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u="sng" dirty="0">
                <a:hlinkClick r:id="rId2"/>
              </a:rPr>
              <a:t>http://tombo.pt/d/acores</a:t>
            </a:r>
            <a:endParaRPr lang="en-US" sz="3200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Tombo.pt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29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nd design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sland design template" id="{5EAFA74D-B2BE-4F03-B7C5-F6CDD88F48ED}" vid="{61CAF660-B0A6-40C5-8246-BD03FA61C7CF}"/>
    </a:ext>
  </a:extLst>
</a:theme>
</file>

<file path=ppt/theme/theme2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57CA36-13AE-4B4A-9E0A-E5DBD709B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</Words>
  <Application>Microsoft Macintosh PowerPoint</Application>
  <PresentationFormat>Widescreen</PresentationFormat>
  <Paragraphs>111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Island design template</vt:lpstr>
      <vt:lpstr>Azores Genealogy  Research Resources</vt:lpstr>
      <vt:lpstr>Islands of the Azores</vt:lpstr>
      <vt:lpstr>The Azores</vt:lpstr>
      <vt:lpstr>Get the Records</vt:lpstr>
      <vt:lpstr>Things to Remember</vt:lpstr>
      <vt:lpstr>CITCEM-University of Minho</vt:lpstr>
      <vt:lpstr>CITCEM-University of Minho</vt:lpstr>
      <vt:lpstr>Centro De Conhecimento Dos Açores</vt:lpstr>
      <vt:lpstr>Tombo.pt</vt:lpstr>
      <vt:lpstr>Ancestors from Other Islands</vt:lpstr>
      <vt:lpstr>Sample Baptism Record</vt:lpstr>
      <vt:lpstr>Help Reading the Records</vt:lpstr>
      <vt:lpstr>Azores Genealogy Google Group</vt:lpstr>
      <vt:lpstr>Azores Genealogy Resources- Rootsweb</vt:lpstr>
      <vt:lpstr>Help Reading Portuguese Records</vt:lpstr>
      <vt:lpstr>Help Reading Portuguese Records</vt:lpstr>
      <vt:lpstr>Translators</vt:lpstr>
      <vt:lpstr>Other Sites</vt:lpstr>
      <vt:lpstr>More Sites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2015-03-22T03:35:42Z</dcterms:created>
  <dcterms:modified xsi:type="dcterms:W3CDTF">2018-11-21T05:36:35Z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TC034605269991</vt:lpwstr>
  </property>
</Properties>
</file>